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8" d="100"/>
          <a:sy n="68" d="100"/>
        </p:scale>
        <p:origin x="-1528" y="-8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tx1"/>
                </a:solidFill>
                <a:prstDash val="solid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139378827646544"/>
                  <c:y val="-0.130896112034439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</c:trendlineLbl>
          </c:trendline>
          <c:xVal>
            <c:numRef>
              <c:f>'(図)IL4と特異的IgG'!$G$2:$G$10</c:f>
              <c:numCache>
                <c:formatCode>General</c:formatCode>
                <c:ptCount val="9"/>
                <c:pt idx="0">
                  <c:v>2.934</c:v>
                </c:pt>
                <c:pt idx="1">
                  <c:v>0.862</c:v>
                </c:pt>
                <c:pt idx="2">
                  <c:v>0.7055</c:v>
                </c:pt>
                <c:pt idx="3">
                  <c:v>1.081</c:v>
                </c:pt>
                <c:pt idx="4">
                  <c:v>0.133</c:v>
                </c:pt>
                <c:pt idx="5">
                  <c:v>0.6085</c:v>
                </c:pt>
                <c:pt idx="6">
                  <c:v>0.3775</c:v>
                </c:pt>
                <c:pt idx="7">
                  <c:v>0.426</c:v>
                </c:pt>
                <c:pt idx="8">
                  <c:v>0.336</c:v>
                </c:pt>
              </c:numCache>
            </c:numRef>
          </c:xVal>
          <c:yVal>
            <c:numRef>
              <c:f>'(図)IL4と特異的IgG'!$D$2:$D$10</c:f>
              <c:numCache>
                <c:formatCode>General</c:formatCode>
                <c:ptCount val="9"/>
                <c:pt idx="0">
                  <c:v>220.2</c:v>
                </c:pt>
                <c:pt idx="1">
                  <c:v>181.3</c:v>
                </c:pt>
                <c:pt idx="2">
                  <c:v>198.0</c:v>
                </c:pt>
                <c:pt idx="3">
                  <c:v>244.5</c:v>
                </c:pt>
                <c:pt idx="4">
                  <c:v>502.2</c:v>
                </c:pt>
                <c:pt idx="5">
                  <c:v>267.6</c:v>
                </c:pt>
                <c:pt idx="6">
                  <c:v>298.6</c:v>
                </c:pt>
                <c:pt idx="7">
                  <c:v>120.8</c:v>
                </c:pt>
                <c:pt idx="8">
                  <c:v>1745.2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1F5-47B8-9E26-8CA9EC8F4D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1553624"/>
        <c:axId val="-2111549816"/>
      </c:scatterChart>
      <c:valAx>
        <c:axId val="-2111553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2111549816"/>
        <c:crosses val="autoZero"/>
        <c:crossBetween val="midCat"/>
      </c:valAx>
      <c:valAx>
        <c:axId val="-2111549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2111553624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2C8B-4761-4D08-9E9F-8F135B30B4AF}" type="datetimeFigureOut">
              <a:rPr kumimoji="1" lang="ja-JP" altLang="en-US" smtClean="0"/>
              <a:t>2017/05/09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434B-FBE0-4BEA-BC06-FD3677F386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862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2C8B-4761-4D08-9E9F-8F135B30B4AF}" type="datetimeFigureOut">
              <a:rPr kumimoji="1" lang="ja-JP" altLang="en-US" smtClean="0"/>
              <a:t>2017/05/09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434B-FBE0-4BEA-BC06-FD3677F386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78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2C8B-4761-4D08-9E9F-8F135B30B4AF}" type="datetimeFigureOut">
              <a:rPr kumimoji="1" lang="ja-JP" altLang="en-US" smtClean="0"/>
              <a:t>2017/05/09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434B-FBE0-4BEA-BC06-FD3677F386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2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2C8B-4761-4D08-9E9F-8F135B30B4AF}" type="datetimeFigureOut">
              <a:rPr kumimoji="1" lang="ja-JP" altLang="en-US" smtClean="0"/>
              <a:t>2017/05/09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434B-FBE0-4BEA-BC06-FD3677F386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032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2C8B-4761-4D08-9E9F-8F135B30B4AF}" type="datetimeFigureOut">
              <a:rPr kumimoji="1" lang="ja-JP" altLang="en-US" smtClean="0"/>
              <a:t>2017/05/09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434B-FBE0-4BEA-BC06-FD3677F386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491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2C8B-4761-4D08-9E9F-8F135B30B4AF}" type="datetimeFigureOut">
              <a:rPr kumimoji="1" lang="ja-JP" altLang="en-US" smtClean="0"/>
              <a:t>2017/05/09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434B-FBE0-4BEA-BC06-FD3677F386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874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2C8B-4761-4D08-9E9F-8F135B30B4AF}" type="datetimeFigureOut">
              <a:rPr kumimoji="1" lang="ja-JP" altLang="en-US" smtClean="0"/>
              <a:t>2017/05/09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434B-FBE0-4BEA-BC06-FD3677F386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612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2C8B-4761-4D08-9E9F-8F135B30B4AF}" type="datetimeFigureOut">
              <a:rPr kumimoji="1" lang="ja-JP" altLang="en-US" smtClean="0"/>
              <a:t>2017/05/09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434B-FBE0-4BEA-BC06-FD3677F386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85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2C8B-4761-4D08-9E9F-8F135B30B4AF}" type="datetimeFigureOut">
              <a:rPr kumimoji="1" lang="ja-JP" altLang="en-US" smtClean="0"/>
              <a:t>2017/05/09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434B-FBE0-4BEA-BC06-FD3677F386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002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2C8B-4761-4D08-9E9F-8F135B30B4AF}" type="datetimeFigureOut">
              <a:rPr kumimoji="1" lang="ja-JP" altLang="en-US" smtClean="0"/>
              <a:t>2017/05/09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434B-FBE0-4BEA-BC06-FD3677F386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00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2C8B-4761-4D08-9E9F-8F135B30B4AF}" type="datetimeFigureOut">
              <a:rPr kumimoji="1" lang="ja-JP" altLang="en-US" smtClean="0"/>
              <a:t>2017/05/09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434B-FBE0-4BEA-BC06-FD3677F386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28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E2C8B-4761-4D08-9E9F-8F135B30B4AF}" type="datetimeFigureOut">
              <a:rPr kumimoji="1" lang="ja-JP" altLang="en-US" smtClean="0"/>
              <a:t>2017/05/09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4434B-FBE0-4BEA-BC06-FD3677F386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51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2206430" y="2992328"/>
            <a:ext cx="3147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/>
              <a:t>CH401MAP specific IgG (</a:t>
            </a:r>
            <a:r>
              <a:rPr kumimoji="1" lang="en-US" altLang="ja-JP" sz="1400" dirty="0" err="1"/>
              <a:t>pg</a:t>
            </a:r>
            <a:r>
              <a:rPr kumimoji="1" lang="en-US" altLang="ja-JP" sz="1400" dirty="0"/>
              <a:t>/ml)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34265" y="1009254"/>
            <a:ext cx="6053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Correlation of Human IL</a:t>
            </a:r>
            <a:r>
              <a:rPr kumimoji="1" lang="en-US" altLang="ja-JP" dirty="0"/>
              <a:t>-</a:t>
            </a:r>
            <a:r>
              <a:rPr kumimoji="1" lang="en-US" altLang="ja-JP" dirty="0" smtClean="0"/>
              <a:t>4 </a:t>
            </a:r>
            <a:r>
              <a:rPr kumimoji="1" lang="en-US" altLang="ja-JP" dirty="0" err="1" smtClean="0"/>
              <a:t>concentrationand</a:t>
            </a:r>
            <a:r>
              <a:rPr kumimoji="1" lang="en-US" altLang="ja-JP" dirty="0" smtClean="0"/>
              <a:t> CH401MAP-specific </a:t>
            </a:r>
            <a:r>
              <a:rPr kumimoji="1" lang="en-US" altLang="ja-JP" dirty="0" err="1" smtClean="0"/>
              <a:t>IgG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in NOG</a:t>
            </a:r>
            <a:r>
              <a:rPr kumimoji="1" lang="en-US" altLang="ja-JP" dirty="0"/>
              <a:t>-IL-4-</a:t>
            </a:r>
            <a:r>
              <a:rPr kumimoji="1" lang="en-US" altLang="ja-JP" dirty="0" smtClean="0"/>
              <a:t>Tg mouse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" y="-15552"/>
            <a:ext cx="1052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Fig. </a:t>
            </a:r>
            <a:r>
              <a:rPr kumimoji="1" lang="en-US" altLang="ja-JP" smtClean="0"/>
              <a:t>S 6</a:t>
            </a:r>
            <a:endParaRPr kumimoji="1" lang="ja-JP" altLang="en-US" dirty="0"/>
          </a:p>
        </p:txBody>
      </p:sp>
      <p:graphicFrame>
        <p:nvGraphicFramePr>
          <p:cNvPr id="7" name="グラフ 6">
            <a:extLst>
              <a:ext uri="{FF2B5EF4-FFF2-40B4-BE49-F238E27FC236}">
                <a16:creationId xmlns="" xmlns:a16="http://schemas.microsoft.com/office/drawing/2014/main" id="{D847F40C-95FA-429A-BB07-CCDAC5B5AD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2897110"/>
              </p:ext>
            </p:extLst>
          </p:nvPr>
        </p:nvGraphicFramePr>
        <p:xfrm>
          <a:off x="1279704" y="2170061"/>
          <a:ext cx="4572000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テキスト ボックス 12"/>
          <p:cNvSpPr txBox="1"/>
          <p:nvPr/>
        </p:nvSpPr>
        <p:spPr>
          <a:xfrm rot="16200000">
            <a:off x="96545" y="3392534"/>
            <a:ext cx="2058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/>
              <a:t>Human IL-4 (</a:t>
            </a:r>
            <a:r>
              <a:rPr kumimoji="1" lang="en-US" altLang="ja-JP" sz="1400" dirty="0" err="1"/>
              <a:t>pg</a:t>
            </a:r>
            <a:r>
              <a:rPr kumimoji="1" lang="en-US" altLang="ja-JP" sz="1400" dirty="0"/>
              <a:t>/ml)</a:t>
            </a:r>
            <a:endParaRPr kumimoji="1" lang="ja-JP" altLang="en-US" sz="1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26869" y="4785475"/>
            <a:ext cx="3147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/>
              <a:t>CH401MAP specific </a:t>
            </a:r>
            <a:r>
              <a:rPr kumimoji="1" lang="en-US" altLang="ja-JP" sz="1400" dirty="0" err="1"/>
              <a:t>IgG</a:t>
            </a:r>
            <a:r>
              <a:rPr kumimoji="1" lang="en-US" altLang="ja-JP" sz="1400" dirty="0"/>
              <a:t> </a:t>
            </a:r>
            <a:r>
              <a:rPr kumimoji="1" lang="en-US" altLang="ja-JP" sz="1400" dirty="0" smtClean="0"/>
              <a:t>(Abs. at 450nm</a:t>
            </a:r>
            <a:r>
              <a:rPr kumimoji="1" lang="en-US" altLang="ja-JP" sz="1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71911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50</Words>
  <Application>Microsoft Macintosh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宮本 あすか</dc:creator>
  <cp:lastModifiedBy>Kametani Yoshie</cp:lastModifiedBy>
  <cp:revision>8</cp:revision>
  <dcterms:created xsi:type="dcterms:W3CDTF">2017-04-17T10:34:15Z</dcterms:created>
  <dcterms:modified xsi:type="dcterms:W3CDTF">2017-05-09T11:28:13Z</dcterms:modified>
</cp:coreProperties>
</file>