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Paper\Seung%20up%20HPLC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59735186874097"/>
          <c:y val="0.13363896179644216"/>
          <c:w val="0.74639798087918019"/>
          <c:h val="0.652357862674573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SL341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(Sheet1!$D$4,Sheet1!$D$7,Sheet1!$D$10,Sheet1!$D$13,Sheet1!$D$16)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192.9163650084804</c:v>
                  </c:pt>
                  <c:pt idx="2">
                    <c:v>538.4796600337279</c:v>
                  </c:pt>
                  <c:pt idx="3">
                    <c:v>990.58965578109348</c:v>
                  </c:pt>
                  <c:pt idx="4">
                    <c:v>616.78468401353052</c:v>
                  </c:pt>
                </c:numCache>
              </c:numRef>
            </c:plus>
            <c:minus>
              <c:numRef>
                <c:f>(Sheet1!$D$4,Sheet1!$D$7,Sheet1!$D$10,Sheet1!$D$13,Sheet1!$D$16)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192.9163650084804</c:v>
                  </c:pt>
                  <c:pt idx="2">
                    <c:v>538.4796600337279</c:v>
                  </c:pt>
                  <c:pt idx="3">
                    <c:v>990.58965578109348</c:v>
                  </c:pt>
                  <c:pt idx="4">
                    <c:v>616.78468401353052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(Sheet1!$AC$4,Sheet1!$AC$7,Sheet1!$AC$10,Sheet1!$AC$13,Sheet1!$AC$16)</c:f>
              <c:numCache>
                <c:formatCode>General</c:formatCode>
                <c:ptCount val="5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72</c:v>
                </c:pt>
              </c:numCache>
            </c:numRef>
          </c:cat>
          <c:val>
            <c:numRef>
              <c:f>(Sheet1!$AE$4,Sheet1!$AE$7,Sheet1!$AE$10,Sheet1!$AE$13,Sheet1!$AE$16)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268.51488333333401</c:v>
                </c:pt>
                <c:pt idx="3">
                  <c:v>1103.1962899999999</c:v>
                </c:pt>
                <c:pt idx="4">
                  <c:v>35.755330000000029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SL341S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(Sheet1!$H$4,Sheet1!$H$7,Sheet1!$H$10,Sheet1!$H$13,Sheet1!$H$16)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138.64530562635238</c:v>
                  </c:pt>
                  <c:pt idx="2">
                    <c:v>134.49052231177336</c:v>
                  </c:pt>
                  <c:pt idx="3">
                    <c:v>391.8468239411219</c:v>
                  </c:pt>
                  <c:pt idx="4">
                    <c:v>308.35596555485654</c:v>
                  </c:pt>
                </c:numCache>
              </c:numRef>
            </c:plus>
            <c:minus>
              <c:numRef>
                <c:f>(Sheet1!$H$4,Sheet1!$H$7,Sheet1!$H$10,Sheet1!$H$13,Sheet1!$H$16)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138.64530562635238</c:v>
                  </c:pt>
                  <c:pt idx="2">
                    <c:v>134.49052231177336</c:v>
                  </c:pt>
                  <c:pt idx="3">
                    <c:v>391.8468239411219</c:v>
                  </c:pt>
                  <c:pt idx="4">
                    <c:v>308.35596555485654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(Sheet1!$AC$4,Sheet1!$AC$7,Sheet1!$AC$10,Sheet1!$AC$13,Sheet1!$AC$16)</c:f>
              <c:numCache>
                <c:formatCode>General</c:formatCode>
                <c:ptCount val="5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72</c:v>
                </c:pt>
              </c:numCache>
            </c:numRef>
          </c:cat>
          <c:val>
            <c:numRef>
              <c:f>(Sheet1!$AI$4,Sheet1!$AI$7,Sheet1!$AI$10,Sheet1!$AI$13,Sheet1!$AI$16)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25.099059999999987</c:v>
                </c:pt>
                <c:pt idx="3">
                  <c:v>38.899496666666614</c:v>
                </c:pt>
                <c:pt idx="4">
                  <c:v>35.329383333333325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Sheet1!$J$2</c:f>
              <c:strCache>
                <c:ptCount val="1"/>
                <c:pt idx="0">
                  <c:v>SL341G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(Sheet1!$L$4,Sheet1!$L$7,Sheet1!$L$10,Sheet1!$L$13,Sheet1!$L$16)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152.80585522786265</c:v>
                  </c:pt>
                  <c:pt idx="2">
                    <c:v>315.51367684028378</c:v>
                  </c:pt>
                  <c:pt idx="3">
                    <c:v>227.73002959095246</c:v>
                  </c:pt>
                  <c:pt idx="4">
                    <c:v>187.93876781385481</c:v>
                  </c:pt>
                </c:numCache>
              </c:numRef>
            </c:plus>
            <c:minus>
              <c:numRef>
                <c:f>(Sheet1!$L$4,Sheet1!$L$7,Sheet1!$L$10,Sheet1!$L$13,Sheet1!$L$16)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152.80585522786265</c:v>
                  </c:pt>
                  <c:pt idx="2">
                    <c:v>315.51367684028378</c:v>
                  </c:pt>
                  <c:pt idx="3">
                    <c:v>227.73002959095246</c:v>
                  </c:pt>
                  <c:pt idx="4">
                    <c:v>187.93876781385481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(Sheet1!$AC$4,Sheet1!$AC$7,Sheet1!$AC$10,Sheet1!$AC$13,Sheet1!$AC$16)</c:f>
              <c:numCache>
                <c:formatCode>General</c:formatCode>
                <c:ptCount val="5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72</c:v>
                </c:pt>
              </c:numCache>
            </c:numRef>
          </c:cat>
          <c:val>
            <c:numRef>
              <c:f>(Sheet1!$AM$4,Sheet1!$AM$7,Sheet1!$AM$10,Sheet1!$AM$13,Sheet1!$AM$16)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13.640753333333331</c:v>
                </c:pt>
                <c:pt idx="3">
                  <c:v>26.177733333333311</c:v>
                </c:pt>
                <c:pt idx="4">
                  <c:v>27.762423333333288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Sheet1!$N$2</c:f>
              <c:strCache>
                <c:ptCount val="1"/>
                <c:pt idx="0">
                  <c:v>SL341D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(Sheet1!$P$4,Sheet1!$P$7,Sheet1!$P$10,Sheet1!$P$13,Sheet1!$P$16)</c:f>
                <c:numCache>
                  <c:formatCode>General</c:formatCode>
                  <c:ptCount val="5"/>
                  <c:pt idx="0">
                    <c:v>21.219633640649569</c:v>
                  </c:pt>
                  <c:pt idx="1">
                    <c:v>76.283250873094218</c:v>
                  </c:pt>
                  <c:pt idx="2">
                    <c:v>75.944351523301563</c:v>
                  </c:pt>
                  <c:pt idx="3">
                    <c:v>118.86400610108338</c:v>
                  </c:pt>
                  <c:pt idx="4">
                    <c:v>142.93306065638993</c:v>
                  </c:pt>
                </c:numCache>
              </c:numRef>
            </c:plus>
            <c:minus>
              <c:numRef>
                <c:f>(Sheet1!$P$4,Sheet1!$P$7,Sheet1!$P$10,Sheet1!$P$13,Sheet1!$P$16)</c:f>
                <c:numCache>
                  <c:formatCode>General</c:formatCode>
                  <c:ptCount val="5"/>
                  <c:pt idx="0">
                    <c:v>21.219633640649569</c:v>
                  </c:pt>
                  <c:pt idx="1">
                    <c:v>76.283250873094218</c:v>
                  </c:pt>
                  <c:pt idx="2">
                    <c:v>75.944351523301563</c:v>
                  </c:pt>
                  <c:pt idx="3">
                    <c:v>118.86400610108338</c:v>
                  </c:pt>
                  <c:pt idx="4">
                    <c:v>142.93306065638993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(Sheet1!$AC$4,Sheet1!$AC$7,Sheet1!$AC$10,Sheet1!$AC$13,Sheet1!$AC$16)</c:f>
              <c:numCache>
                <c:formatCode>General</c:formatCode>
                <c:ptCount val="5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72</c:v>
                </c:pt>
              </c:numCache>
            </c:numRef>
          </c:cat>
          <c:val>
            <c:numRef>
              <c:f>(Sheet1!$AQ$4,Sheet1!$AQ$7,Sheet1!$AQ$10,Sheet1!$AQ$13,Sheet1!$AQ$16)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12.379720000000002</c:v>
                </c:pt>
                <c:pt idx="4">
                  <c:v>32.675326666666635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Sheet1!$R$2</c:f>
              <c:strCache>
                <c:ptCount val="1"/>
                <c:pt idx="0">
                  <c:v>SL341R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(Sheet1!$T$4,Sheet1!$T$7,Sheet1!$T$10,Sheet1!$T$13,Sheet1!$T$16)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84.565289782211636</c:v>
                  </c:pt>
                  <c:pt idx="2">
                    <c:v>177.06598503792645</c:v>
                  </c:pt>
                  <c:pt idx="3">
                    <c:v>139.26101131858846</c:v>
                  </c:pt>
                  <c:pt idx="4">
                    <c:v>229.32740558753369</c:v>
                  </c:pt>
                </c:numCache>
              </c:numRef>
            </c:plus>
            <c:minus>
              <c:numRef>
                <c:f>(Sheet1!$T$4,Sheet1!$T$7,Sheet1!$T$10,Sheet1!$T$13,Sheet1!$T$16)</c:f>
                <c:numCache>
                  <c:formatCode>General</c:formatCode>
                  <c:ptCount val="5"/>
                  <c:pt idx="0">
                    <c:v>21.21963364064117</c:v>
                  </c:pt>
                  <c:pt idx="1">
                    <c:v>84.565289782211636</c:v>
                  </c:pt>
                  <c:pt idx="2">
                    <c:v>177.06598503792645</c:v>
                  </c:pt>
                  <c:pt idx="3">
                    <c:v>139.26101131858846</c:v>
                  </c:pt>
                  <c:pt idx="4">
                    <c:v>229.32740558753369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(Sheet1!$AC$4,Sheet1!$AC$7,Sheet1!$AC$10,Sheet1!$AC$13,Sheet1!$AC$16)</c:f>
              <c:numCache>
                <c:formatCode>General</c:formatCode>
                <c:ptCount val="5"/>
                <c:pt idx="0">
                  <c:v>0</c:v>
                </c:pt>
                <c:pt idx="1">
                  <c:v>24</c:v>
                </c:pt>
                <c:pt idx="2">
                  <c:v>48</c:v>
                </c:pt>
                <c:pt idx="3">
                  <c:v>72</c:v>
                </c:pt>
              </c:numCache>
            </c:numRef>
          </c:cat>
          <c:val>
            <c:numRef>
              <c:f>(Sheet1!$AU$4,Sheet1!$AU$7,Sheet1!$AU$10,Sheet1!$AU$13,Sheet1!$AU$16)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5.5551499999999985</c:v>
                </c:pt>
                <c:pt idx="3">
                  <c:v>24.927030000000002</c:v>
                </c:pt>
                <c:pt idx="4">
                  <c:v>16.04983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21152"/>
        <c:axId val="65523072"/>
      </c:lineChart>
      <c:dateAx>
        <c:axId val="65521152"/>
        <c:scaling>
          <c:orientation val="minMax"/>
          <c:max val="7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ko-KR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Incubation time (</a:t>
                </a:r>
                <a:r>
                  <a:rPr lang="en-US" altLang="ko-KR" sz="1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h)</a:t>
                </a:r>
                <a:endParaRPr lang="en-US" altLang="ko-KR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2549685348612593"/>
              <c:y val="0.870210038559995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ko-KR" sz="12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ko-KR"/>
          </a:p>
        </c:txPr>
        <c:crossAx val="65523072"/>
        <c:crosses val="autoZero"/>
        <c:auto val="0"/>
        <c:lblOffset val="100"/>
        <c:baseTimeUnit val="days"/>
        <c:majorUnit val="24"/>
        <c:majorTimeUnit val="days"/>
      </c:dateAx>
      <c:valAx>
        <c:axId val="65523072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ko-KR" sz="12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ko-KR"/>
          </a:p>
        </c:txPr>
        <c:crossAx val="65521152"/>
        <c:crosses val="autoZero"/>
        <c:crossBetween val="midCat"/>
        <c:majorUnit val="1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1701998063901809"/>
          <c:y val="0.29883279577236715"/>
          <c:w val="0.27494713131560988"/>
          <c:h val="0.168645112176319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ko-KR" sz="12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0.08267</cdr:x>
      <cdr:y>0.32052</cdr:y>
    </cdr:from>
    <cdr:to>
      <cdr:x>0.12845</cdr:x>
      <cdr:y>0.66208</cdr:y>
    </cdr:to>
    <cdr:sp macro="" textlink="">
      <cdr:nvSpPr>
        <cdr:cNvPr id="2" name="TextBox 32"/>
        <cdr:cNvSpPr txBox="1"/>
      </cdr:nvSpPr>
      <cdr:spPr>
        <a:xfrm xmlns:a="http://schemas.openxmlformats.org/drawingml/2006/main" rot="16200000">
          <a:off x="92273" y="1732380"/>
          <a:ext cx="1317610" cy="3257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1" dirty="0" err="1" smtClean="0">
              <a:latin typeface="Times New Roman" pitchFamily="18" charset="0"/>
              <a:cs typeface="Times New Roman" pitchFamily="18" charset="0"/>
            </a:rPr>
            <a:t>mAU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 (290nm)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6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0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1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2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8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6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0DB5-EC2C-44C4-8FDE-24046CE60A12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5AEDE-5BF5-4229-8AD5-E2AE2CCB9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76387"/>
              </p:ext>
            </p:extLst>
          </p:nvPr>
        </p:nvGraphicFramePr>
        <p:xfrm>
          <a:off x="694764" y="801781"/>
          <a:ext cx="7115176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6" y="165479"/>
            <a:ext cx="3837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[S2 Fig, Ahmad et al.]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182" y="5356714"/>
            <a:ext cx="7961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S2 Fig. HPLC analysis for HGA production.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HPLC analysis of culture filtrates of SL341, SL341G,SL341R, SL341S and SL341D for HGA production. Samples were collected from culture of each strain after every 24 h interval till 72 h. Error bar indicate standard deviation from 3 biological replicates.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6095</TotalTime>
  <Words>70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seung yeup</dc:creator>
  <cp:lastModifiedBy>Seon-Woo Lee</cp:lastModifiedBy>
  <cp:revision>498</cp:revision>
  <dcterms:created xsi:type="dcterms:W3CDTF">2016-01-25T07:30:58Z</dcterms:created>
  <dcterms:modified xsi:type="dcterms:W3CDTF">2016-07-30T02:09:59Z</dcterms:modified>
</cp:coreProperties>
</file>